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90" r:id="rId2"/>
    <p:sldId id="450" r:id="rId3"/>
    <p:sldId id="287" r:id="rId4"/>
    <p:sldId id="451" r:id="rId5"/>
    <p:sldId id="452" r:id="rId6"/>
    <p:sldId id="428" r:id="rId7"/>
    <p:sldId id="427" r:id="rId8"/>
    <p:sldId id="432" r:id="rId9"/>
    <p:sldId id="436" r:id="rId10"/>
    <p:sldId id="453" r:id="rId11"/>
    <p:sldId id="440" r:id="rId12"/>
    <p:sldId id="444" r:id="rId13"/>
    <p:sldId id="442" r:id="rId14"/>
    <p:sldId id="454" r:id="rId15"/>
    <p:sldId id="455" r:id="rId16"/>
    <p:sldId id="308" r:id="rId1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33"/>
    <a:srgbClr val="000000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89281" autoAdjust="0"/>
  </p:normalViewPr>
  <p:slideViewPr>
    <p:cSldViewPr>
      <p:cViewPr varScale="1">
        <p:scale>
          <a:sx n="71" d="100"/>
          <a:sy n="71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DE25457-8994-47C2-A8A2-829935864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92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95CE6AD-FF73-46C0-8F14-3E791E244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7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CE6AD-FF73-46C0-8F14-3E791E2448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4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CE6AD-FF73-46C0-8F14-3E791E2448E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6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CE6AD-FF73-46C0-8F14-3E791E2448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2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Using established triggers would allow the WSRPs to be model to determine the impact of the conservation measures of their water sources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CE6AD-FF73-46C0-8F14-3E791E2448E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Effective </a:t>
            </a:r>
            <a:r>
              <a:rPr lang="en-US" sz="1200" baseline="0" dirty="0" smtClean="0">
                <a:solidFill>
                  <a:schemeClr val="tx1"/>
                </a:solidFill>
                <a:latin typeface="Arial" charset="0"/>
              </a:rPr>
              <a:t>WSRPs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CE6AD-FF73-46C0-8F14-3E791E2448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avoid situations like the photos conveying above.</a:t>
            </a:r>
          </a:p>
          <a:p>
            <a:r>
              <a:rPr lang="en-US" dirty="0" smtClean="0"/>
              <a:t>Top left </a:t>
            </a:r>
            <a:r>
              <a:rPr lang="en-US" baseline="0" dirty="0" smtClean="0"/>
              <a:t>– 2002 Cleveland County Water SD using a fire truck to pump water from one hydrant to the Town of Shelby’s hydrant. 1</a:t>
            </a:r>
            <a:r>
              <a:rPr lang="en-US" baseline="30000" dirty="0" smtClean="0"/>
              <a:t>st</a:t>
            </a:r>
            <a:r>
              <a:rPr lang="en-US" baseline="0" dirty="0" smtClean="0"/>
              <a:t> Broad River, then have an emergency intake on Broad River.	</a:t>
            </a:r>
            <a:r>
              <a:rPr lang="en-US" dirty="0" smtClean="0"/>
              <a:t>Top right</a:t>
            </a:r>
            <a:r>
              <a:rPr lang="en-US" baseline="0" dirty="0" smtClean="0"/>
              <a:t> – 2007 Falls Lake (Approximately 9 feet down and about 30% of capacity), it filled on April 8, 2008.</a:t>
            </a:r>
          </a:p>
          <a:p>
            <a:r>
              <a:rPr lang="en-US" dirty="0" smtClean="0"/>
              <a:t>Bottom left</a:t>
            </a:r>
            <a:r>
              <a:rPr lang="en-US" baseline="0" dirty="0" smtClean="0"/>
              <a:t> – 2007 Rocky Mount Reservoir	</a:t>
            </a:r>
            <a:r>
              <a:rPr lang="en-US" dirty="0" smtClean="0"/>
              <a:t>Bottom right</a:t>
            </a:r>
            <a:r>
              <a:rPr lang="en-US" baseline="0" dirty="0" smtClean="0"/>
              <a:t> – Monroe’s Lake </a:t>
            </a:r>
            <a:r>
              <a:rPr lang="en-US" baseline="0" dirty="0" err="1" smtClean="0"/>
              <a:t>Twitty</a:t>
            </a:r>
            <a:r>
              <a:rPr lang="en-US" baseline="0" dirty="0" smtClean="0"/>
              <a:t> 10/2007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CE6AD-FF73-46C0-8F14-3E791E2448E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CE6AD-FF73-46C0-8F14-3E791E2448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0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We will ask all</a:t>
            </a:r>
            <a:r>
              <a:rPr lang="en-US" baseline="0" dirty="0" smtClean="0"/>
              <a:t> water system </a:t>
            </a:r>
            <a:r>
              <a:rPr lang="en-US" dirty="0" smtClean="0"/>
              <a:t>to update their water conservation status</a:t>
            </a:r>
            <a:r>
              <a:rPr lang="en-US" baseline="0" dirty="0" smtClean="0"/>
              <a:t> even if it is not restricted. </a:t>
            </a:r>
          </a:p>
          <a:p>
            <a:pPr eaLnBrk="1" hangingPunct="1"/>
            <a:r>
              <a:rPr lang="en-US" baseline="0" dirty="0" smtClean="0"/>
              <a:t>Use this information to develop coordination strategies.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0164CED-5D11-4BAC-A3A5-39D811B3BFF6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DA00868-2813-4087-9A07-C13FA5F943DD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E1018A4-9A22-4376-B34B-8D6E7059129B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</a:t>
            </a:r>
            <a:r>
              <a:rPr lang="en-US" baseline="0" dirty="0" smtClean="0"/>
              <a:t> robust</a:t>
            </a:r>
            <a:r>
              <a:rPr lang="en-US" dirty="0" smtClean="0"/>
              <a:t> drought legislation to date…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CE6AD-FF73-46C0-8F14-3E791E2448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</a:t>
            </a:r>
            <a:r>
              <a:rPr lang="en-US" baseline="0" dirty="0" smtClean="0"/>
              <a:t> water system reaches a trigger, the level of conservation has to reflect that level of severity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Can not meter/regulate private drinking wells (3 different place in the</a:t>
            </a:r>
            <a:r>
              <a:rPr lang="en-US" sz="2800" baseline="0" dirty="0" smtClean="0">
                <a:solidFill>
                  <a:srgbClr val="FFFF00"/>
                </a:solidFill>
                <a:latin typeface="Arial" charset="0"/>
              </a:rPr>
              <a:t> drought legislation)</a:t>
            </a:r>
            <a:endParaRPr lang="en-US" sz="2800" dirty="0" smtClean="0">
              <a:solidFill>
                <a:srgbClr val="FFFF00"/>
              </a:solidFill>
              <a:latin typeface="Arial" charset="0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CE6AD-FF73-46C0-8F14-3E791E2448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59C4-883D-49AF-960F-A68B5740D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4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0AAB1-9B73-4780-95EF-035DCE2B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8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801BE-C444-4FC3-B0A3-DD56AEC7A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5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35D81-5102-476F-86CE-B1761640C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B2E4-F017-4965-8A06-667192550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34C97-DFDD-4CA6-A9BA-CDEC04E5F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1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7877A-8352-4B47-B35C-20265D5AA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21D31-8687-4FEE-B711-D11909798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2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A1B1-2102-4C17-B4F6-A56C0D12A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B749-BE1D-49AE-B4E0-FB2481F9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9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5C82E-B762-444D-98E0-1AF20244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406EF89-9791-473D-BD83-1B1B791A6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Drought Planning and </a:t>
            </a:r>
            <a:r>
              <a:rPr lang="en-US" sz="4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Response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52400" y="2743200"/>
            <a:ext cx="8763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 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Linwood Peele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 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Water Supply Planning Section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 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NCDENR - Division of Water Resources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 "/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 "/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N.C. Drought Management Advisory Council 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Annual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eeting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 24,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2011  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Raleigh,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Paint Shop Pro Image" r:id="rId4" imgW="3287805" imgH="1756574" progId="PaintShopPro">
                  <p:embed/>
                </p:oleObj>
              </mc:Choice>
              <mc:Fallback>
                <p:oleObj name="Paint Shop Pro Image" r:id="rId4" imgW="3287805" imgH="1756574" progId="PaintShopPro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Paint Shop Pro Image" r:id="rId4" imgW="3287805" imgH="1756574" progId="PaintShopPro">
                  <p:embed/>
                </p:oleObj>
              </mc:Choice>
              <mc:Fallback>
                <p:oleObj name="Paint Shop Pro Image" r:id="rId4" imgW="3287805" imgH="175657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NC’s Latest Provisions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86800" cy="3352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Latest Initiatives for Drought Response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Drought Legislation (Session Law 2008-143)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Responding to the 2007/2008 drought the General Assembly passes HB 2499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DENR approval of WSRPs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Mandatory implementation of WSRP</a:t>
            </a:r>
          </a:p>
        </p:txBody>
      </p:sp>
    </p:spTree>
    <p:extLst>
      <p:ext uri="{BB962C8B-B14F-4D97-AF65-F5344CB8AC3E}">
        <p14:creationId xmlns:p14="http://schemas.microsoft.com/office/powerpoint/2010/main" val="38672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Paint Shop Pro Image" r:id="rId4" imgW="3287805" imgH="1756574" progId="PaintShopPro">
                  <p:embed/>
                </p:oleObj>
              </mc:Choice>
              <mc:Fallback>
                <p:oleObj name="Paint Shop Pro Image" r:id="rId4" imgW="3287805" imgH="1756574" progId="PaintShopPro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DENR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Approval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458200" cy="487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Water Shortage Response Plans must     contain: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Tiered levels of conservation based on severity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Each tier results in more stringent conservation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Provisions must meet requirements in the Drought Rules – 15A NCAC 02E .0600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Can not meter/regulate private drinking wells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Paint Shop Pro Image" r:id="rId3" imgW="3287805" imgH="1756574" progId="PaintShopPro">
                  <p:embed/>
                </p:oleObj>
              </mc:Choice>
              <mc:Fallback>
                <p:oleObj name="Paint Shop Pro Image" r:id="rId3" imgW="3287805" imgH="1756574" progId="PaintShopPro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Mandatory Actions &amp; Reporting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382000" cy="4343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No approved WSRP in D3 or D4 required to implement default measures in 15A NCAC 02E .0600 within 10 days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Implement WSRP measures within 10 days of reaching triggers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Report implementation of WSRP measures to DENR within 72 hours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Weekly reporting of water use during extreme (D3) and exceptional (D4) drought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Paint Shop Pro Image" r:id="rId4" imgW="3287805" imgH="1756574" progId="PaintShopPro">
                  <p:embed/>
                </p:oleObj>
              </mc:Choice>
              <mc:Fallback>
                <p:oleObj name="Paint Shop Pro Image" r:id="rId4" imgW="3287805" imgH="1756574" progId="PaintShopPro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Enhanced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Enforcement Measures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077200" cy="4343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FFFF00"/>
                </a:solidFill>
                <a:latin typeface="Arial" charset="0"/>
              </a:rPr>
              <a:t>Civil 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Penalties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Any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Person for failure to report water use when required under 143-355(k) (D3 and D4 plus) or to comply with emergency orders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$100 - $500 per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day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1200" dirty="0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Local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Government for failure to implement required water conservation measures. 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Up to $10,000 per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8" name="Paint Shop Pro Image" r:id="rId4" imgW="3287805" imgH="1756574" progId="PaintShopPro">
                  <p:embed/>
                </p:oleObj>
              </mc:Choice>
              <mc:Fallback>
                <p:oleObj name="Paint Shop Pro Image" r:id="rId4" imgW="3287805" imgH="175657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WSRPs Update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458200" cy="3352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Water Systems required to submit WSRP: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 550 	Water systems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 542 	Water systems submitted WSRP to date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   42 	Current under review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     8	Have not submitted a WSRP for review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508 </a:t>
            </a:r>
            <a:r>
              <a:rPr lang="en-US" sz="2800" smtClean="0">
                <a:solidFill>
                  <a:srgbClr val="FFFF00"/>
                </a:solidFill>
                <a:latin typeface="Arial" charset="0"/>
              </a:rPr>
              <a:t>	Approved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(Meets minimum criteria)</a:t>
            </a:r>
          </a:p>
        </p:txBody>
      </p:sp>
    </p:spTree>
    <p:extLst>
      <p:ext uri="{BB962C8B-B14F-4D97-AF65-F5344CB8AC3E}">
        <p14:creationId xmlns:p14="http://schemas.microsoft.com/office/powerpoint/2010/main" val="15419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Paint Shop Pro Image" r:id="rId4" imgW="3287805" imgH="1756574" progId="PaintShopPro">
                  <p:embed/>
                </p:oleObj>
              </mc:Choice>
              <mc:Fallback>
                <p:oleObj name="Paint Shop Pro Image" r:id="rId4" imgW="3287805" imgH="175657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WSRPs Next Step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4582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Water Shortage Response Plans will be incorporated in the River Basin Hydrologic Models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Evaluate the effectiveness of triggers in WSRPs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Quantify the potential reductions in demand when WSRPs are implemented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Indicate whether WSRPs are adequate to address the magnitude and duration of water supply shortages identified in modeling results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 Provide guidance with WSRP revisions</a:t>
            </a:r>
          </a:p>
        </p:txBody>
      </p:sp>
    </p:spTree>
    <p:extLst>
      <p:ext uri="{BB962C8B-B14F-4D97-AF65-F5344CB8AC3E}">
        <p14:creationId xmlns:p14="http://schemas.microsoft.com/office/powerpoint/2010/main" val="38917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304800"/>
            <a:ext cx="6050280" cy="762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FFFF00"/>
                </a:solidFill>
                <a:effectLst/>
              </a:rPr>
              <a:t>Questions?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305562"/>
            <a:ext cx="8229600" cy="23238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/>
              <a:t>Contact:	</a:t>
            </a:r>
            <a:r>
              <a:rPr lang="en-US" sz="2400" b="1" dirty="0" smtClean="0"/>
              <a:t>Linwood Peele</a:t>
            </a:r>
          </a:p>
          <a:p>
            <a:pPr algn="l" eaLnBrk="1" hangingPunct="1">
              <a:defRPr/>
            </a:pPr>
            <a:r>
              <a:rPr lang="en-US" sz="2400" b="1" dirty="0"/>
              <a:t>	</a:t>
            </a:r>
            <a:r>
              <a:rPr lang="en-US" sz="2400" b="1" dirty="0" smtClean="0"/>
              <a:t>	Water Supply Planning Section</a:t>
            </a:r>
          </a:p>
          <a:p>
            <a:pPr algn="l" eaLnBrk="1" hangingPunct="1">
              <a:defRPr/>
            </a:pPr>
            <a:r>
              <a:rPr lang="en-US" sz="2400" b="1" dirty="0" smtClean="0"/>
              <a:t>		Division of Water Resources</a:t>
            </a:r>
            <a:endParaRPr lang="en-US" sz="2400" b="1" dirty="0"/>
          </a:p>
          <a:p>
            <a:pPr algn="l" eaLnBrk="1" hangingPunct="1">
              <a:defRPr/>
            </a:pPr>
            <a:r>
              <a:rPr lang="en-US" sz="2400" b="1" dirty="0"/>
              <a:t>Phone: 	</a:t>
            </a:r>
            <a:r>
              <a:rPr lang="en-US" sz="2400" b="1" dirty="0" smtClean="0"/>
              <a:t>(</a:t>
            </a:r>
            <a:r>
              <a:rPr lang="en-US" sz="2400" b="1" dirty="0"/>
              <a:t>919) 715-5455</a:t>
            </a:r>
          </a:p>
          <a:p>
            <a:pPr algn="l" eaLnBrk="1" hangingPunct="1">
              <a:defRPr/>
            </a:pPr>
            <a:r>
              <a:rPr lang="en-US" sz="2400" b="1" dirty="0" smtClean="0"/>
              <a:t>Email</a:t>
            </a:r>
            <a:r>
              <a:rPr lang="en-US" sz="2400" b="1" dirty="0"/>
              <a:t>: 	</a:t>
            </a:r>
            <a:r>
              <a:rPr lang="en-US" sz="2400" b="1" dirty="0" smtClean="0"/>
              <a:t>Linwood.Peele@ncdenr.gov</a:t>
            </a:r>
            <a:endParaRPr lang="en-US" sz="2400" b="1" dirty="0"/>
          </a:p>
          <a:p>
            <a:pPr algn="l" eaLnBrk="1" hangingPunct="1">
              <a:defRPr/>
            </a:pPr>
            <a:endParaRPr lang="en-US" sz="2400" b="1" dirty="0" smtClean="0"/>
          </a:p>
          <a:p>
            <a:pPr algn="l" eaLnBrk="1" hangingPunct="1">
              <a:defRPr/>
            </a:pPr>
            <a:r>
              <a:rPr lang="en-US" sz="2800" b="1" dirty="0"/>
              <a:t>			</a:t>
            </a:r>
            <a:endParaRPr lang="en-US" sz="2400" b="1" dirty="0"/>
          </a:p>
        </p:txBody>
      </p:sp>
      <p:graphicFrame>
        <p:nvGraphicFramePr>
          <p:cNvPr id="34820" name="Object 5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Paint Shop Pro Image" r:id="rId3" imgW="3287805" imgH="1756574" progId="PaintShopPro">
                  <p:embed/>
                </p:oleObj>
              </mc:Choice>
              <mc:Fallback>
                <p:oleObj name="Paint Shop Pro Image" r:id="rId3" imgW="3287805" imgH="1756574" progId="PaintShopPro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onservinSmal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84671"/>
            <a:ext cx="254390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1" name="Paint Shop Pro Image" r:id="rId4" imgW="3287805" imgH="1756574" progId="PaintShopPro">
                  <p:embed/>
                </p:oleObj>
              </mc:Choice>
              <mc:Fallback>
                <p:oleObj name="Paint Shop Pro Image" r:id="rId4" imgW="3287805" imgH="1756574" progId="PaintShopPro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91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Drought Planning and Response</a:t>
            </a:r>
            <a:endParaRPr lang="en-US" sz="4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905000"/>
            <a:ext cx="8001000" cy="3276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Presentation will cover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Why is Drought Planning Important?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NC’s Role &amp; Mechanisms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for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Drought Planning and Response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NC’s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Latest Provisions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Water Shortage Response Plan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1" name="Picture 65" descr="F:\DATA\drought\2007 Drought Photos\MRO Drought Photos 101607\100_0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12" y="3244017"/>
            <a:ext cx="4818088" cy="36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4" y="3301981"/>
            <a:ext cx="4445024" cy="355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Why is Drought Planning Important?</a:t>
            </a:r>
            <a:endParaRPr lang="en-US" sz="2800" b="1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23925"/>
            <a:ext cx="46482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764"/>
              </p:ext>
            </p:extLst>
          </p:nvPr>
        </p:nvGraphicFramePr>
        <p:xfrm>
          <a:off x="-76200" y="9144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Microsoft Office PowerPoint 97-2003 Slide" r:id="rId7" imgW="4572000" imgH="3429000" progId="PowerPoint.Slide.8">
                  <p:embed/>
                </p:oleObj>
              </mc:Choice>
              <mc:Fallback>
                <p:oleObj name="Microsoft Office PowerPoint 97-2003 Slide" r:id="rId7" imgW="4572000" imgH="3429000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91440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name="Paint Shop Pro Image" r:id="rId4" imgW="3287805" imgH="1756574" progId="PaintShopPro">
                  <p:embed/>
                </p:oleObj>
              </mc:Choice>
              <mc:Fallback>
                <p:oleObj name="Paint Shop Pro Image" r:id="rId4" imgW="3287805" imgH="175657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NC’s Role &amp; Mechanisms</a:t>
            </a:r>
            <a:endParaRPr lang="en-US" sz="4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077200" cy="5257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Local 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Water Supply 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Planning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2003: In response to a multi-year drought culminating in 2002, the General Assembly passes Session Law 2003-387 (HB 1062) 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Requires all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LWSPs to prepare a Water Shortage Response Plan (WSRP), describing how water systems will respond to drought and other water shortage emergencies while continuing to meet essential public water supply needs.</a:t>
            </a:r>
          </a:p>
        </p:txBody>
      </p:sp>
    </p:spTree>
    <p:extLst>
      <p:ext uri="{BB962C8B-B14F-4D97-AF65-F5344CB8AC3E}">
        <p14:creationId xmlns:p14="http://schemas.microsoft.com/office/powerpoint/2010/main" val="8990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Paint Shop Pro Image" r:id="rId3" imgW="3287805" imgH="1756574" progId="PaintShopPro">
                  <p:embed/>
                </p:oleObj>
              </mc:Choice>
              <mc:Fallback>
                <p:oleObj name="Paint Shop Pro Image" r:id="rId3" imgW="3287805" imgH="175657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NC’s Role &amp; Mechanisms</a:t>
            </a:r>
            <a:endParaRPr lang="en-US" sz="4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458200" cy="487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2002: General Assembly passed Session Law 2002-167 (HB1215)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Required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the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Environmental Management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Commission to develop and implement rules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        governing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water conservation and water reuse during drought and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other water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emergency situations for the following water users: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Publicly and privately owned water supply systems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State agencies 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Local governments 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Business and industrial users </a:t>
            </a:r>
          </a:p>
          <a:p>
            <a:pPr lvl="2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Agricultural and horticultural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users</a:t>
            </a: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pPr marL="914400" lvl="2" indent="0" eaLnBrk="1" hangingPunct="1">
              <a:buClr>
                <a:schemeClr val="tx1"/>
              </a:buClr>
              <a:buFontTx/>
              <a:buNone/>
              <a:defRPr/>
            </a:pPr>
            <a:endParaRPr lang="en-US" sz="24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Paint Shop Pro Image" r:id="rId3" imgW="3287805" imgH="1756574" progId="PaintShopPro">
                  <p:embed/>
                </p:oleObj>
              </mc:Choice>
              <mc:Fallback>
                <p:oleObj name="Paint Shop Pro Image" r:id="rId3" imgW="3287805" imgH="1756574" progId="PaintShopPro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NC’s Role &amp; Mechanisms</a:t>
            </a:r>
            <a:endParaRPr lang="en-US" sz="4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077200" cy="4038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2007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Adopted. 15A 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NCAC 02E 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0600 – Water Use During Drought Rules</a:t>
            </a:r>
            <a:endParaRPr lang="en-US" sz="3200" dirty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Water use reduction reporting during drought 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Water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shortage response planning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requirements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Default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water use reduction measures for community water systems failing to meet planning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requirements</a:t>
            </a:r>
          </a:p>
          <a:p>
            <a:pPr marL="514350" lvl="1" indent="0" eaLnBrk="1" hangingPunct="1">
              <a:buClr>
                <a:schemeClr val="tx1"/>
              </a:buClr>
              <a:buFont typeface="Tahoma" pitchFamily="34" charset="0"/>
              <a:buNone/>
              <a:defRPr/>
            </a:pP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Paint Shop Pro Image" r:id="rId4" imgW="3287805" imgH="1756574" progId="PaintShopPro">
                  <p:embed/>
                </p:oleObj>
              </mc:Choice>
              <mc:Fallback>
                <p:oleObj name="Paint Shop Pro Image" r:id="rId4" imgW="3287805" imgH="1756574" progId="PaintShopPro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Water Use Reduction Reporting During Drought 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15A NCAC 02E.0605 (1)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Requires publicly and privately owned water systems to report the implementation of mandatory water conservation measures to DENR within 72 hours of their initial enactment.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Enhanced online water conservation reporting website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at http://www.ncwater.org/Drought_Monitoring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/ reduction/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Paint Shop Pro Image" r:id="rId4" imgW="3287805" imgH="1756574" progId="PaintShopPro">
                  <p:embed/>
                </p:oleObj>
              </mc:Choice>
              <mc:Fallback>
                <p:oleObj name="Paint Shop Pro Image" r:id="rId4" imgW="3287805" imgH="1756574" progId="PaintShopPro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Water Shortage Response Planning Requirements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3716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-40005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Rule 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15A NCAC 02E.0607 (a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)</a:t>
            </a:r>
          </a:p>
          <a:p>
            <a:pPr marL="0" lvl="2" indent="-40005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Plan shall include:</a:t>
            </a:r>
          </a:p>
          <a:p>
            <a:pPr marL="742950" lvl="2" indent="-34290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Position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or Organization Unit of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Responsibility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marL="742950" lvl="2" indent="-34290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Notification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Procedures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marL="742950" lvl="2" indent="-34290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Tiered Level of Responses to Reduce Water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Use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marL="742950" lvl="2" indent="-34290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Triggers to Initiate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Responses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marL="742950" lvl="2" indent="-34290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Compliance (Enforcement)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Procedures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marL="742950" lvl="2" indent="-34290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Affected Party Review and Comment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Procedures 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marL="742950" lvl="2" indent="-34290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Variance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Procedures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marL="742950" lvl="2" indent="-34290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WSRP Evaluation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Method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marL="742950" lvl="2" indent="-34290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Revising and Updating WSRP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7543800" y="6002338"/>
          <a:ext cx="16002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Paint Shop Pro Image" r:id="rId4" imgW="3287805" imgH="1756574" progId="PaintShopPro">
                  <p:embed/>
                </p:oleObj>
              </mc:Choice>
              <mc:Fallback>
                <p:oleObj name="Paint Shop Pro Image" r:id="rId4" imgW="3287805" imgH="1756574" progId="PaintShopPro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002338"/>
                        <a:ext cx="16002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Default Water Shortage Response Planning Measures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0" y="1752600"/>
            <a:ext cx="8153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-40005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Rule 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15A NCAC 02E.0612</a:t>
            </a:r>
          </a:p>
          <a:p>
            <a:pPr marL="800100" lvl="2" indent="-400050" eaLnBrk="0" hangingPunct="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Requires publicly and privately owned water systems that are required to prepare a LWSP that fail to prepare a written WSRP, shall implement the default water use reduction measures of Rule .0613 or .0614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13738</TotalTime>
  <Words>813</Words>
  <Application>Microsoft Office PowerPoint</Application>
  <PresentationFormat>On-screen Show (4:3)</PresentationFormat>
  <Paragraphs>119</Paragraphs>
  <Slides>16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Ocean</vt:lpstr>
      <vt:lpstr>Paint Shop Pro Image</vt:lpstr>
      <vt:lpstr>Microsoft Office PowerPoint 97-2003 Slide</vt:lpstr>
      <vt:lpstr>Drought Planning and Response</vt:lpstr>
      <vt:lpstr>Drought Planning and Response</vt:lpstr>
      <vt:lpstr>Why is Drought Planning Important?</vt:lpstr>
      <vt:lpstr>NC’s Role &amp; Mechanisms</vt:lpstr>
      <vt:lpstr>NC’s Role &amp; Mechanisms</vt:lpstr>
      <vt:lpstr>NC’s Role &amp; Mechanisms</vt:lpstr>
      <vt:lpstr>Water Use Reduction Reporting During Drought </vt:lpstr>
      <vt:lpstr>Water Shortage Response Planning Requirements</vt:lpstr>
      <vt:lpstr>Default Water Shortage Response Planning Measures</vt:lpstr>
      <vt:lpstr>NC’s Latest Provisions</vt:lpstr>
      <vt:lpstr>DENR Plan Approval</vt:lpstr>
      <vt:lpstr>Mandatory Actions &amp; Reporting</vt:lpstr>
      <vt:lpstr>Enhanced Enforcement Measures</vt:lpstr>
      <vt:lpstr>WSRPs Update</vt:lpstr>
      <vt:lpstr>WSRPs Next Step</vt:lpstr>
      <vt:lpstr>Questions?</vt:lpstr>
    </vt:vector>
  </TitlesOfParts>
  <Company>NCDWR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Linwood Peele</dc:creator>
  <cp:lastModifiedBy> </cp:lastModifiedBy>
  <cp:revision>576</cp:revision>
  <cp:lastPrinted>2011-03-16T21:21:59Z</cp:lastPrinted>
  <dcterms:created xsi:type="dcterms:W3CDTF">2007-03-30T15:30:40Z</dcterms:created>
  <dcterms:modified xsi:type="dcterms:W3CDTF">2011-03-24T12:08:51Z</dcterms:modified>
</cp:coreProperties>
</file>